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app.xml" ContentType="application/vnd.openxmlformats-officedocument.extended-properties+xml"/>
  <Override PartName="/docProps/core.xml" ContentType="application/vnd.openxmlformats-package.core-properties+xml"/>
  <Override PartName="/ppt/_rels/presentation.xml.rels" ContentType="application/vnd.openxmlformats-package.relationships+xml"/>
  <Override PartName="/ppt/notesSlides/_rels/notesSlide7.xml.rels" ContentType="application/vnd.openxmlformats-package.relationships+xml"/>
  <Override PartName="/ppt/notesSlides/_rels/notesSlide6.xml.rels" ContentType="application/vnd.openxmlformats-package.relationships+xml"/>
  <Override PartName="/ppt/notesSlides/_rels/notesSlide5.xml.rels" ContentType="application/vnd.openxmlformats-package.relationships+xml"/>
  <Override PartName="/ppt/notesSlides/_rels/notesSlide1.xml.rels" ContentType="application/vnd.openxmlformats-package.relationships+xml"/>
  <Override PartName="/ppt/notesSlides/_rels/notesSlide3.xml.rels" ContentType="application/vnd.openxmlformats-package.relationships+xml"/>
  <Override PartName="/ppt/notesSlides/notesSlide7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media/media14.mp4" ContentType="video/mp4"/>
  <Override PartName="/ppt/media/image12.wmf" ContentType="image/x-wmf"/>
  <Override PartName="/ppt/media/image11.wmf" ContentType="image/x-wmf"/>
  <Override PartName="/ppt/media/image13.tif" ContentType="image/tiff"/>
  <Override PartName="/ppt/media/image10.wmf" ContentType="image/x-wmf"/>
  <Override PartName="/ppt/media/image8.png" ContentType="image/png"/>
  <Override PartName="/ppt/media/image9.png" ContentType="image/png"/>
  <Override PartName="/ppt/media/image7.jpeg" ContentType="image/jpeg"/>
  <Override PartName="/ppt/media/media2.mp4" ContentType="video/mp4"/>
  <Override PartName="/ppt/media/image15.png" ContentType="image/png"/>
  <Override PartName="/ppt/media/image1.png" ContentType="image/png"/>
  <Override PartName="/ppt/media/image3.png" ContentType="image/png"/>
  <Override PartName="/ppt/media/image4.tif" ContentType="image/tiff"/>
  <Override PartName="/ppt/media/image5.png" ContentType="image/png"/>
  <Override PartName="/ppt/media/image6.png" ContentType="image/png"/>
  <Override PartName="/ppt/slideMasters/_rels/slideMaster2.xml.rels" ContentType="application/vnd.openxmlformats-package.relationships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6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</p:sldIdLst>
  <p:sldSz cx="10080625" cy="5670550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9" Type="http://schemas.openxmlformats.org/officeDocument/2006/relationships/slide" Target="slides/slide5.xml"/><Relationship Id="rId10" Type="http://schemas.openxmlformats.org/officeDocument/2006/relationships/slide" Target="slides/slide6.xml"/><Relationship Id="rId11" Type="http://schemas.openxmlformats.org/officeDocument/2006/relationships/slide" Target="slides/slide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3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sldImg"/>
          </p:nvPr>
        </p:nvSpPr>
        <p:spPr>
          <a:xfrm>
            <a:off x="533880" y="764280"/>
            <a:ext cx="670428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640" spc="-1" strike="noStrike">
                <a:latin typeface="Arial"/>
              </a:rPr>
              <a:t>Click to edit the notes format</a:t>
            </a:r>
            <a:endParaRPr b="0" lang="en-US" sz="2640" spc="-1" strike="noStrike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8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00EBDA13-1BC4-4FEB-B245-20DC16B47409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
</Relationships>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7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Quite simply histograms of gradient orientations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6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59C7A98D-BC51-44A6-9F2A-C7467ACE953A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From these visual observations we would like to infer the 3D pose of the subject in the video sequence.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19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75FF3D10-0B5B-4D5D-9AEA-588BC1C1BC5F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21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Joints have different degrees of freedom: Elbow joint has 1 dof, shoulder has 2 dof, etc. Normal full body degrees of freedom D is approx. 30 – 80.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Geometric shapes are used in observation model, and is not really important for us today.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>
                <a:latin typeface="Arial"/>
              </a:rPr>
              <a:t>Other representations are possible, but this will do today.</a:t>
            </a:r>
            <a:endParaRPr b="0" lang="en-US" sz="2000" spc="-1" strike="noStrike">
              <a:latin typeface="Arial"/>
            </a:endParaRPr>
          </a:p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Explain what is meant by end-effector: E.g. Hands, feeds, head.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2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BF015A4D-0D2C-419C-B0C5-CA5FB2991785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24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/>
          <a:p>
            <a:pPr marL="216000" indent="-21564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Examples of models: Boxes, cylinders, capsules, quadrics, polygonal skin mesh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25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9E65A700-8C07-4CD9-8513-0E1867F46CA2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notesSlides/notesSlide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sldImg"/>
          </p:nvPr>
        </p:nvSpPr>
        <p:spPr>
          <a:xfrm>
            <a:off x="1335960" y="754920"/>
            <a:ext cx="5099760" cy="3771000"/>
          </a:xfrm>
          <a:prstGeom prst="rect">
            <a:avLst/>
          </a:prstGeom>
        </p:spPr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777600" y="4777920"/>
            <a:ext cx="6216480" cy="45244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640" spc="-1" strike="noStrike">
              <a:latin typeface="Arial"/>
            </a:endParaRPr>
          </a:p>
        </p:txBody>
      </p:sp>
      <p:sp>
        <p:nvSpPr>
          <p:cNvPr id="128" name="CustomShape 3"/>
          <p:cNvSpPr/>
          <p:nvPr/>
        </p:nvSpPr>
        <p:spPr>
          <a:xfrm>
            <a:off x="4402080" y="9554400"/>
            <a:ext cx="3367440" cy="5014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504239A-469B-4864-A442-306B0260026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57084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637680" y="132624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57084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637680" y="3043800"/>
            <a:ext cx="29206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71280" cy="43884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5151960" y="132624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56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5151960" y="304380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5151960" y="1326240"/>
            <a:ext cx="442656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71280" cy="1568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164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164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/>
          </p:nvPr>
        </p:nvSpPr>
        <p:spPr>
          <a:xfrm>
            <a:off x="50400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/>
          </p:nvPr>
        </p:nvSpPr>
        <p:spPr>
          <a:xfrm>
            <a:off x="3447360" y="5165280"/>
            <a:ext cx="3195000" cy="390600"/>
          </a:xfrm>
          <a:prstGeom prst="rect">
            <a:avLst/>
          </a:prstGeom>
        </p:spPr>
        <p:txBody>
          <a:bodyPr lIns="0" rIns="0" tIns="0" bIns="0"/>
          <a:p>
            <a:pPr algn="ctr"/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/>
          </p:nvPr>
        </p:nvSpPr>
        <p:spPr>
          <a:xfrm>
            <a:off x="7227360" y="5165280"/>
            <a:ext cx="2348280" cy="390600"/>
          </a:xfrm>
          <a:prstGeom prst="rect">
            <a:avLst/>
          </a:prstGeom>
        </p:spPr>
        <p:txBody>
          <a:bodyPr lIns="0" rIns="0" tIns="0" bIns="0"/>
          <a:p>
            <a:pPr algn="r"/>
            <a:fld id="{75052C79-6EB4-413D-A8E7-9B559553917C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75" descr=""/>
          <p:cNvPicPr/>
          <p:nvPr/>
        </p:nvPicPr>
        <p:blipFill>
          <a:blip r:embed="rId2"/>
          <a:stretch/>
        </p:blipFill>
        <p:spPr>
          <a:xfrm>
            <a:off x="8399160" y="125280"/>
            <a:ext cx="2057400" cy="1222560"/>
          </a:xfrm>
          <a:prstGeom prst="rect">
            <a:avLst/>
          </a:prstGeom>
          <a:ln w="9360">
            <a:noFill/>
          </a:ln>
        </p:spPr>
      </p:pic>
      <p:sp>
        <p:nvSpPr>
          <p:cNvPr id="42" name="CustomShape 1"/>
          <p:cNvSpPr/>
          <p:nvPr/>
        </p:nvSpPr>
        <p:spPr>
          <a:xfrm>
            <a:off x="0" y="1243800"/>
            <a:ext cx="10078560" cy="36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3" name="CustomShape 2"/>
          <p:cNvSpPr/>
          <p:nvPr/>
        </p:nvSpPr>
        <p:spPr>
          <a:xfrm>
            <a:off x="720" y="1243440"/>
            <a:ext cx="10078560" cy="72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71280" cy="94644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71280" cy="328824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4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1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48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1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video" Target="../media/media2.mp4"/><Relationship Id="rId2" Type="http://schemas.microsoft.com/office/2007/relationships/media" Target="../media/media2.mp4"/><Relationship Id="rId3" Type="http://schemas.openxmlformats.org/officeDocument/2006/relationships/image" Target="../media/image3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tif"/><Relationship Id="rId2" Type="http://schemas.openxmlformats.org/officeDocument/2006/relationships/slideLayout" Target="../slideLayouts/slideLayout13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image" Target="../media/image7.jpe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wmf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5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video" Target="../media/media14.mp4"/><Relationship Id="rId2" Type="http://schemas.microsoft.com/office/2007/relationships/media" Target="../media/media14.mp4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7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CustomShape 1"/>
          <p:cNvSpPr/>
          <p:nvPr/>
        </p:nvSpPr>
        <p:spPr>
          <a:xfrm>
            <a:off x="503640" y="226440"/>
            <a:ext cx="907056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Observations: Region-based texture descriptors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89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712880" y="1322640"/>
            <a:ext cx="6650280" cy="374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6" dur="4600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7" restart="whenNotActive" nodeType="interactiveSeq" fill="hold">
                <p:childTnLst>
                  <p:par>
                    <p:cTn id="8" fill="hold"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8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CustomShape 1"/>
          <p:cNvSpPr/>
          <p:nvPr/>
        </p:nvSpPr>
        <p:spPr>
          <a:xfrm>
            <a:off x="503640" y="226440"/>
            <a:ext cx="907056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Observations: Silhouettes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91" name="Content Placeholder 3" descr=""/>
          <p:cNvPicPr/>
          <p:nvPr/>
        </p:nvPicPr>
        <p:blipFill>
          <a:blip r:embed="rId1"/>
          <a:srcRect l="-549" t="0" r="-549" b="0"/>
          <a:stretch/>
        </p:blipFill>
        <p:spPr>
          <a:xfrm>
            <a:off x="503640" y="1322640"/>
            <a:ext cx="9070560" cy="3740760"/>
          </a:xfrm>
          <a:prstGeom prst="rect">
            <a:avLst/>
          </a:prstGeom>
          <a:ln w="9360">
            <a:noFill/>
          </a:ln>
        </p:spPr>
      </p:pic>
      <p:sp>
        <p:nvSpPr>
          <p:cNvPr id="92" name="CustomShape 2"/>
          <p:cNvSpPr/>
          <p:nvPr/>
        </p:nvSpPr>
        <p:spPr>
          <a:xfrm>
            <a:off x="4871520" y="5227920"/>
            <a:ext cx="4954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Elgammal &amp; Lee: T-PAMI, 2009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2" dur="indefinite" restart="never" nodeType="tmRoot">
          <p:childTnLst>
            <p:seq>
              <p:cTn id="13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Picture 9" descr=""/>
          <p:cNvPicPr/>
          <p:nvPr/>
        </p:nvPicPr>
        <p:blipFill>
          <a:blip r:embed="rId1"/>
          <a:stretch/>
        </p:blipFill>
        <p:spPr>
          <a:xfrm>
            <a:off x="5894280" y="2905920"/>
            <a:ext cx="4267440" cy="2384280"/>
          </a:xfrm>
          <a:prstGeom prst="rect">
            <a:avLst/>
          </a:prstGeom>
          <a:ln>
            <a:noFill/>
          </a:ln>
        </p:spPr>
      </p:pic>
      <p:sp>
        <p:nvSpPr>
          <p:cNvPr id="94" name="CustomShape 1"/>
          <p:cNvSpPr/>
          <p:nvPr/>
        </p:nvSpPr>
        <p:spPr>
          <a:xfrm>
            <a:off x="503640" y="226440"/>
            <a:ext cx="907056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Using dense depth maps as visual observations 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95" name="CustomShape 2"/>
          <p:cNvSpPr/>
          <p:nvPr/>
        </p:nvSpPr>
        <p:spPr>
          <a:xfrm>
            <a:off x="251640" y="1322640"/>
            <a:ext cx="9658800" cy="3740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lvl="1"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Stereo cameras lead to dense depth maps and 3D point clouds.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en-US" sz="2000" spc="-1" strike="noStrike">
              <a:latin typeface="Arial"/>
            </a:endParaRPr>
          </a:p>
        </p:txBody>
      </p:sp>
      <p:pic>
        <p:nvPicPr>
          <p:cNvPr id="96" name="Picture 8" descr=""/>
          <p:cNvPicPr/>
          <p:nvPr/>
        </p:nvPicPr>
        <p:blipFill>
          <a:blip r:embed="rId2"/>
          <a:stretch/>
        </p:blipFill>
        <p:spPr>
          <a:xfrm>
            <a:off x="3107520" y="1637280"/>
            <a:ext cx="4556160" cy="2379960"/>
          </a:xfrm>
          <a:prstGeom prst="rect">
            <a:avLst/>
          </a:prstGeom>
          <a:ln>
            <a:noFill/>
          </a:ln>
        </p:spPr>
      </p:pic>
      <p:pic>
        <p:nvPicPr>
          <p:cNvPr id="97" name="Picture 6" descr=""/>
          <p:cNvPicPr/>
          <p:nvPr/>
        </p:nvPicPr>
        <p:blipFill>
          <a:blip r:embed="rId3"/>
          <a:stretch/>
        </p:blipFill>
        <p:spPr>
          <a:xfrm>
            <a:off x="251640" y="1952640"/>
            <a:ext cx="3272040" cy="1385280"/>
          </a:xfrm>
          <a:prstGeom prst="rect">
            <a:avLst/>
          </a:prstGeom>
          <a:ln>
            <a:noFill/>
          </a:ln>
        </p:spPr>
      </p:pic>
      <p:sp>
        <p:nvSpPr>
          <p:cNvPr id="98" name="CustomShape 3"/>
          <p:cNvSpPr/>
          <p:nvPr/>
        </p:nvSpPr>
        <p:spPr>
          <a:xfrm>
            <a:off x="167400" y="3526920"/>
            <a:ext cx="3778920" cy="637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We use a Point Grey Bumblebee2 stereo camera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99" name="Picture 10" descr=""/>
          <p:cNvPicPr/>
          <p:nvPr/>
        </p:nvPicPr>
        <p:blipFill>
          <a:blip r:embed="rId4"/>
          <a:stretch/>
        </p:blipFill>
        <p:spPr>
          <a:xfrm>
            <a:off x="2909520" y="3871080"/>
            <a:ext cx="3472560" cy="1986120"/>
          </a:xfrm>
          <a:prstGeom prst="rect">
            <a:avLst/>
          </a:prstGeom>
          <a:ln>
            <a:noFill/>
          </a:ln>
        </p:spPr>
      </p:pic>
      <p:pic>
        <p:nvPicPr>
          <p:cNvPr id="100" name="Picture 5" descr=""/>
          <p:cNvPicPr/>
          <p:nvPr/>
        </p:nvPicPr>
        <p:blipFill>
          <a:blip r:embed="rId5"/>
          <a:stretch/>
        </p:blipFill>
        <p:spPr>
          <a:xfrm>
            <a:off x="83520" y="4220280"/>
            <a:ext cx="2988720" cy="1045080"/>
          </a:xfrm>
          <a:prstGeom prst="rect">
            <a:avLst/>
          </a:prstGeom>
          <a:ln>
            <a:noFill/>
          </a:ln>
        </p:spPr>
      </p:pic>
      <p:sp>
        <p:nvSpPr>
          <p:cNvPr id="101" name="CustomShape 4"/>
          <p:cNvSpPr/>
          <p:nvPr/>
        </p:nvSpPr>
        <p:spPr>
          <a:xfrm>
            <a:off x="251640" y="5165280"/>
            <a:ext cx="327492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MS Kinect sensor</a:t>
            </a:r>
            <a:endParaRPr b="0" lang="en-US" sz="1800" spc="-1" strike="noStrike">
              <a:latin typeface="Arial"/>
            </a:endParaRPr>
          </a:p>
        </p:txBody>
      </p:sp>
    </p:spTree>
  </p:cSld>
  <p:timing>
    <p:tnLst>
      <p:par>
        <p:cTn id="14" dur="indefinite" restart="never" nodeType="tmRoot">
          <p:childTnLst>
            <p:seq>
              <p:cTn id="15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CustomShape 1"/>
          <p:cNvSpPr/>
          <p:nvPr/>
        </p:nvSpPr>
        <p:spPr>
          <a:xfrm>
            <a:off x="503640" y="1322640"/>
            <a:ext cx="9070560" cy="3740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</a:pPr>
            <a:endParaRPr b="0" lang="en-US" sz="1800" spc="-1" strike="noStrike">
              <a:latin typeface="Arial"/>
            </a:endParaRPr>
          </a:p>
          <a:p>
            <a:pPr marL="343080" indent="-342360" algn="ctr">
              <a:lnSpc>
                <a:spcPct val="100000"/>
              </a:lnSpc>
              <a:spcBef>
                <a:spcPts val="561"/>
              </a:spcBef>
            </a:pPr>
            <a:r>
              <a:rPr b="0" lang="en-US" sz="2800" spc="-1" strike="noStrike">
                <a:solidFill>
                  <a:srgbClr val="000000"/>
                </a:solidFill>
                <a:latin typeface="Arial"/>
              </a:rPr>
              <a:t>Show live depth map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16" dur="indefinite" restart="never" nodeType="tmRoot">
          <p:childTnLst>
            <p:seq>
              <p:cTn id="17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CustomShape 1"/>
          <p:cNvSpPr/>
          <p:nvPr/>
        </p:nvSpPr>
        <p:spPr>
          <a:xfrm>
            <a:off x="503640" y="226440"/>
            <a:ext cx="907056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Human body model</a:t>
            </a:r>
            <a:br/>
            <a:r>
              <a:rPr b="1" lang="en-US" sz="2000" spc="-1" strike="noStrike">
                <a:solidFill>
                  <a:srgbClr val="000000"/>
                </a:solidFill>
                <a:latin typeface="Arial"/>
              </a:rPr>
              <a:t>(The model-based approach)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04" name="CustomShape 2"/>
          <p:cNvSpPr/>
          <p:nvPr/>
        </p:nvSpPr>
        <p:spPr>
          <a:xfrm>
            <a:off x="503640" y="1322640"/>
            <a:ext cx="9070560" cy="374076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400" spc="-1" strike="noStrike">
                <a:solidFill>
                  <a:srgbClr val="000000"/>
                </a:solidFill>
                <a:latin typeface="Arial"/>
              </a:rPr>
              <a:t>The human body is commonly modeled as an articulated collection of rigid limbs connected with joints.</a:t>
            </a:r>
            <a:endParaRPr b="0" lang="en-US" sz="24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/>
              <a:buChar char=""/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Common representation: </a:t>
            </a:r>
            <a:endParaRPr b="0" lang="en-US" sz="24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Vector </a:t>
            </a:r>
            <a:r>
              <a:rPr b="0" i="1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                      of joint angles together 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with some representation of global position and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orientation. 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Geometric shapes for modeling limb surface</a:t>
            </a:r>
            <a:br/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(boxes, ellipsoids).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343080" indent="-34236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/>
              <a:buChar char=""/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Other representations:</a:t>
            </a:r>
            <a:endParaRPr b="0" lang="en-US" sz="20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Joint positions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End-effector positions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Pure surface models</a:t>
            </a:r>
            <a:endParaRPr b="0" lang="en-US" sz="1800" spc="-1" strike="noStrike">
              <a:latin typeface="Arial"/>
            </a:endParaRPr>
          </a:p>
          <a:p>
            <a:pPr lvl="1" marL="743040" indent="-28512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/>
              <a:buChar char=""/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…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5" name="Picture 3" descr=""/>
          <p:cNvPicPr/>
          <p:nvPr/>
        </p:nvPicPr>
        <p:blipFill>
          <a:blip r:embed="rId1"/>
          <a:stretch/>
        </p:blipFill>
        <p:spPr>
          <a:xfrm>
            <a:off x="7391160" y="1952640"/>
            <a:ext cx="2686680" cy="2085840"/>
          </a:xfrm>
          <a:prstGeom prst="rect">
            <a:avLst/>
          </a:prstGeom>
          <a:ln>
            <a:noFill/>
          </a:ln>
        </p:spPr>
      </p:pic>
      <p:sp>
        <p:nvSpPr>
          <p:cNvPr id="106" name="CustomShape 3"/>
          <p:cNvSpPr/>
          <p:nvPr/>
        </p:nvSpPr>
        <p:spPr>
          <a:xfrm>
            <a:off x="6971040" y="3968280"/>
            <a:ext cx="3107160" cy="363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  <a:ea typeface="DejaVu Sans"/>
              </a:rPr>
              <a:t>[Hauberg et al, 2009]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07" name="Picture 6" descr=""/>
          <p:cNvPicPr/>
          <p:nvPr/>
        </p:nvPicPr>
        <p:blipFill>
          <a:blip r:embed="rId2"/>
          <a:stretch/>
        </p:blipFill>
        <p:spPr>
          <a:xfrm>
            <a:off x="4451400" y="3516480"/>
            <a:ext cx="3022920" cy="2151360"/>
          </a:xfrm>
          <a:prstGeom prst="rect">
            <a:avLst/>
          </a:prstGeom>
          <a:ln>
            <a:noFill/>
          </a:ln>
        </p:spPr>
      </p:pic>
      <p:pic>
        <p:nvPicPr>
          <p:cNvPr id="108" name="" descr=""/>
          <p:cNvPicPr/>
          <p:nvPr/>
        </p:nvPicPr>
        <p:blipFill>
          <a:blip r:embed="rId3"/>
          <a:stretch/>
        </p:blipFill>
        <p:spPr>
          <a:xfrm>
            <a:off x="2295720" y="2267640"/>
            <a:ext cx="2015640" cy="430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" dur="indefinite" restart="never" nodeType="tmRoot">
          <p:childTnLst>
            <p:seq>
              <p:cTn id="19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CustomShape 1"/>
          <p:cNvSpPr/>
          <p:nvPr/>
        </p:nvSpPr>
        <p:spPr>
          <a:xfrm>
            <a:off x="503640" y="226440"/>
            <a:ext cx="907056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Modeling the skin surface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0" name="Content Placeholder 3" descr=""/>
          <p:cNvPicPr/>
          <p:nvPr/>
        </p:nvPicPr>
        <p:blipFill>
          <a:blip r:embed="rId1"/>
          <a:srcRect l="-11595" t="0" r="-11595" b="0"/>
          <a:stretch/>
        </p:blipFill>
        <p:spPr>
          <a:xfrm>
            <a:off x="503640" y="1322640"/>
            <a:ext cx="9070560" cy="3740760"/>
          </a:xfrm>
          <a:prstGeom prst="rect">
            <a:avLst/>
          </a:prstGeom>
          <a:ln w="9360">
            <a:noFill/>
          </a:ln>
        </p:spPr>
      </p:pic>
      <p:sp>
        <p:nvSpPr>
          <p:cNvPr id="111" name="CustomShape 2"/>
          <p:cNvSpPr/>
          <p:nvPr/>
        </p:nvSpPr>
        <p:spPr>
          <a:xfrm>
            <a:off x="4871520" y="5227920"/>
            <a:ext cx="4954680" cy="332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  <a:ea typeface="DejaVu Sans"/>
              </a:rPr>
              <a:t>Poppe: CVIU, 2007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20" dur="indefinite" restart="never" nodeType="tmRoot">
          <p:childTnLst>
            <p:seq>
              <p:cTn id="21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CustomShape 1"/>
          <p:cNvSpPr/>
          <p:nvPr/>
        </p:nvSpPr>
        <p:spPr>
          <a:xfrm>
            <a:off x="503640" y="226440"/>
            <a:ext cx="9070560" cy="944280"/>
          </a:xfrm>
          <a:prstGeom prst="rect">
            <a:avLst/>
          </a:prstGeom>
          <a:noFill/>
          <a:ln w="936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/>
          <a:p>
            <a:pPr>
              <a:lnSpc>
                <a:spcPct val="100000"/>
              </a:lnSpc>
            </a:pPr>
            <a:r>
              <a:rPr b="1" lang="en-US" sz="2400" spc="-1" strike="noStrike">
                <a:solidFill>
                  <a:srgbClr val="000000"/>
                </a:solidFill>
                <a:latin typeface="Arial"/>
              </a:rPr>
              <a:t>A polygonal mesh skin model in action</a:t>
            </a:r>
            <a:endParaRPr b="0" lang="en-US" sz="2400" spc="-1" strike="noStrike">
              <a:latin typeface="Arial"/>
            </a:endParaRPr>
          </a:p>
        </p:txBody>
      </p:sp>
      <p:pic>
        <p:nvPicPr>
          <p:cNvPr id="113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712880" y="1322640"/>
            <a:ext cx="6650280" cy="3740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2" dur="indefinite" restart="never" nodeType="tmRoot">
          <p:childTnLst>
            <p:seq>
              <p:cTn id="23" dur="indefinite" nodeType="mainSeq">
                <p:childTnLst>
                  <p:par>
                    <p:cTn id="24" fill="hold">
                      <p:stCondLst>
                        <p:cond delay="0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7" dur="77728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8" restart="whenNotActive" nodeType="interactiveSeq" fill="hold">
                <p:childTnLst>
                  <p:par>
                    <p:cTn id="29" fill="hold"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2" dur="1" fill="hold"/>
                                        <p:tgtEl>
                                          <p:spTgt spid="1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LibreOffice/6.0.7.3$Linux_X86_64 LibreOffice_project/00m0$Build-3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2020-11-17T11:51:21Z</dcterms:created>
  <dc:creator/>
  <dc:description/>
  <dc:language>en-US</dc:language>
  <cp:lastModifiedBy/>
  <dcterms:modified xsi:type="dcterms:W3CDTF">2020-11-17T11:51:56Z</dcterms:modified>
  <cp:revision>1</cp:revision>
  <dc:subject/>
  <dc:title/>
</cp:coreProperties>
</file>